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86" r:id="rId4"/>
    <p:sldId id="263" r:id="rId5"/>
    <p:sldId id="265" r:id="rId6"/>
    <p:sldId id="256" r:id="rId7"/>
    <p:sldId id="271" r:id="rId8"/>
    <p:sldId id="272" r:id="rId9"/>
    <p:sldId id="273" r:id="rId10"/>
    <p:sldId id="264" r:id="rId11"/>
    <p:sldId id="274" r:id="rId12"/>
    <p:sldId id="269" r:id="rId13"/>
    <p:sldId id="266" r:id="rId14"/>
    <p:sldId id="275" r:id="rId15"/>
    <p:sldId id="267" r:id="rId16"/>
    <p:sldId id="276" r:id="rId17"/>
    <p:sldId id="279" r:id="rId18"/>
    <p:sldId id="278" r:id="rId19"/>
    <p:sldId id="281" r:id="rId20"/>
    <p:sldId id="282" r:id="rId21"/>
    <p:sldId id="288" r:id="rId22"/>
    <p:sldId id="287" r:id="rId23"/>
    <p:sldId id="262" r:id="rId24"/>
    <p:sldId id="261" r:id="rId25"/>
    <p:sldId id="260" r:id="rId26"/>
    <p:sldId id="25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F0A4E-C17D-43FD-8922-67AA78C693BF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15D196-DDA7-412D-92C4-4B197438C2FD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কৃষিতে</a:t>
          </a:r>
          <a:r>
            <a:rPr lang="en-US" sz="28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বিজ্ঞানীদের</a:t>
          </a:r>
          <a:r>
            <a:rPr lang="en-US" sz="28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28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অবদান</a:t>
          </a:r>
          <a:endParaRPr lang="en-US" sz="28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134B7CA1-1099-4FA2-A31F-5AC0A4294CA7}" type="parTrans" cxnId="{1A405F18-9348-4CC3-80F2-A35A6F1326D3}">
      <dgm:prSet/>
      <dgm:spPr/>
      <dgm:t>
        <a:bodyPr/>
        <a:lstStyle/>
        <a:p>
          <a:endParaRPr lang="en-US"/>
        </a:p>
      </dgm:t>
    </dgm:pt>
    <dgm:pt modelId="{B9B67E2F-94FD-48C2-AB7C-D9088B23ABF8}" type="sibTrans" cxnId="{1A405F18-9348-4CC3-80F2-A35A6F1326D3}">
      <dgm:prSet/>
      <dgm:spPr/>
      <dgm:t>
        <a:bodyPr/>
        <a:lstStyle/>
        <a:p>
          <a:endParaRPr lang="en-US"/>
        </a:p>
      </dgm:t>
    </dgm:pt>
    <dgm:pt modelId="{185308C6-ADDC-40C9-ABF5-3294D712C93A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ফসল</a:t>
          </a:r>
          <a:r>
            <a:rPr lang="en-US" sz="32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2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উদ্ভিদ</a:t>
          </a:r>
          <a:endParaRPr lang="en-US" sz="32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0A3B21AC-B46C-4555-ABCF-46CFC4C3DAE8}" type="parTrans" cxnId="{F5CC04A0-3FE6-4C6A-B2DC-C83B5665810D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D25F2F17-BA09-435A-88C9-F30FFB18EBB2}" type="sibTrans" cxnId="{F5CC04A0-3FE6-4C6A-B2DC-C83B5665810D}">
      <dgm:prSet/>
      <dgm:spPr/>
      <dgm:t>
        <a:bodyPr/>
        <a:lstStyle/>
        <a:p>
          <a:endParaRPr lang="en-US"/>
        </a:p>
      </dgm:t>
    </dgm:pt>
    <dgm:pt modelId="{A749FA1B-ADB0-4734-ACC0-FAF36B09CA7C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গবাদি</a:t>
          </a:r>
          <a:r>
            <a:rPr lang="en-US" sz="32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2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পশুপাখি</a:t>
          </a:r>
          <a:endParaRPr lang="en-US" sz="32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C76C1DD2-545D-4716-A9CA-0E17AAC3D372}" type="parTrans" cxnId="{C77188D4-BA6A-4DEE-B0E1-D5AB199C3D7F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D5318C5-CD7B-488C-A53F-3C68237C22AF}" type="sibTrans" cxnId="{C77188D4-BA6A-4DEE-B0E1-D5AB199C3D7F}">
      <dgm:prSet/>
      <dgm:spPr/>
      <dgm:t>
        <a:bodyPr/>
        <a:lstStyle/>
        <a:p>
          <a:endParaRPr lang="en-US"/>
        </a:p>
      </dgm:t>
    </dgm:pt>
    <dgm:pt modelId="{497772C5-5C45-49E6-8AB3-BDF665AF1867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মাছ</a:t>
          </a:r>
          <a:r>
            <a:rPr lang="en-US" sz="32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ও </a:t>
          </a:r>
          <a:r>
            <a:rPr lang="en-US" sz="32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অন্যান্য</a:t>
          </a:r>
          <a:r>
            <a:rPr lang="en-US" sz="32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2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জলজ</a:t>
          </a:r>
          <a:r>
            <a:rPr lang="en-US" sz="32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 </a:t>
          </a:r>
          <a:r>
            <a:rPr lang="en-US" sz="3200" b="1" dirty="0" err="1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প্রাণী</a:t>
          </a:r>
          <a:endParaRPr lang="en-US" sz="32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047451F4-1EC0-430D-B41F-32958CD8FAD6}" type="parTrans" cxnId="{A9F3EA81-DE70-48E2-8168-944505AAF741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/>
        </a:p>
      </dgm:t>
    </dgm:pt>
    <dgm:pt modelId="{446B700C-6FE9-4871-9D49-4D43E9DC75B2}" type="sibTrans" cxnId="{A9F3EA81-DE70-48E2-8168-944505AAF741}">
      <dgm:prSet/>
      <dgm:spPr/>
      <dgm:t>
        <a:bodyPr/>
        <a:lstStyle/>
        <a:p>
          <a:endParaRPr lang="en-US"/>
        </a:p>
      </dgm:t>
    </dgm:pt>
    <dgm:pt modelId="{BFCD6CC5-3F5E-47EF-8C78-B3E0A8E69B1C}" type="pres">
      <dgm:prSet presAssocID="{BEDF0A4E-C17D-43FD-8922-67AA78C693B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A00BE2-46A4-47E6-99F3-0C90EE496B64}" type="pres">
      <dgm:prSet presAssocID="{2B15D196-DDA7-412D-92C4-4B197438C2FD}" presName="centerShape" presStyleLbl="node0" presStyleIdx="0" presStyleCnt="1" custScaleX="109400"/>
      <dgm:spPr/>
      <dgm:t>
        <a:bodyPr/>
        <a:lstStyle/>
        <a:p>
          <a:endParaRPr lang="en-US"/>
        </a:p>
      </dgm:t>
    </dgm:pt>
    <dgm:pt modelId="{4B93D87F-E1E8-48E8-A21B-DF4154D5DC76}" type="pres">
      <dgm:prSet presAssocID="{0A3B21AC-B46C-4555-ABCF-46CFC4C3DAE8}" presName="parTrans" presStyleLbl="sibTrans2D1" presStyleIdx="0" presStyleCnt="3" custScaleX="170092"/>
      <dgm:spPr/>
      <dgm:t>
        <a:bodyPr/>
        <a:lstStyle/>
        <a:p>
          <a:endParaRPr lang="en-US"/>
        </a:p>
      </dgm:t>
    </dgm:pt>
    <dgm:pt modelId="{2288089A-BD2D-44A5-B3CC-C360BC3DEDB8}" type="pres">
      <dgm:prSet presAssocID="{0A3B21AC-B46C-4555-ABCF-46CFC4C3DAE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AE91AD80-2B62-4276-94B0-21CB15602135}" type="pres">
      <dgm:prSet presAssocID="{185308C6-ADDC-40C9-ABF5-3294D712C93A}" presName="node" presStyleLbl="node1" presStyleIdx="0" presStyleCnt="3" custScaleX="102207" custScaleY="84154" custRadScaleRad="93476" custRadScaleInc="19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BAE878-99A4-4284-B08A-7536DE5FDA56}" type="pres">
      <dgm:prSet presAssocID="{C76C1DD2-545D-4716-A9CA-0E17AAC3D372}" presName="parTrans" presStyleLbl="sibTrans2D1" presStyleIdx="1" presStyleCnt="3" custScaleX="209242"/>
      <dgm:spPr/>
      <dgm:t>
        <a:bodyPr/>
        <a:lstStyle/>
        <a:p>
          <a:endParaRPr lang="en-US"/>
        </a:p>
      </dgm:t>
    </dgm:pt>
    <dgm:pt modelId="{169B17D2-411A-4A81-89AF-2B5D45119477}" type="pres">
      <dgm:prSet presAssocID="{C76C1DD2-545D-4716-A9CA-0E17AAC3D37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BC88CEB-1DE8-457F-8CC1-FCEBDD03DE6D}" type="pres">
      <dgm:prSet presAssocID="{A749FA1B-ADB0-4734-ACC0-FAF36B09CA7C}" presName="node" presStyleLbl="node1" presStyleIdx="1" presStyleCnt="3" custScaleX="114792" custScaleY="102040" custRadScaleRad="93433" custRadScaleInc="-15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72D3B2-7B06-439D-9AD5-320593678EE4}" type="pres">
      <dgm:prSet presAssocID="{047451F4-1EC0-430D-B41F-32958CD8FAD6}" presName="parTrans" presStyleLbl="sibTrans2D1" presStyleIdx="2" presStyleCnt="3" custScaleX="196304"/>
      <dgm:spPr/>
      <dgm:t>
        <a:bodyPr/>
        <a:lstStyle/>
        <a:p>
          <a:endParaRPr lang="en-US"/>
        </a:p>
      </dgm:t>
    </dgm:pt>
    <dgm:pt modelId="{089B1539-AFCD-4FF1-9910-0471C176556E}" type="pres">
      <dgm:prSet presAssocID="{047451F4-1EC0-430D-B41F-32958CD8FAD6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DA34590D-1445-4C8A-A13F-6124848F76C4}" type="pres">
      <dgm:prSet presAssocID="{497772C5-5C45-49E6-8AB3-BDF665AF1867}" presName="node" presStyleLbl="node1" presStyleIdx="2" presStyleCnt="3" custScaleX="123007" custScaleY="1025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7188D4-BA6A-4DEE-B0E1-D5AB199C3D7F}" srcId="{2B15D196-DDA7-412D-92C4-4B197438C2FD}" destId="{A749FA1B-ADB0-4734-ACC0-FAF36B09CA7C}" srcOrd="1" destOrd="0" parTransId="{C76C1DD2-545D-4716-A9CA-0E17AAC3D372}" sibTransId="{7D5318C5-CD7B-488C-A53F-3C68237C22AF}"/>
    <dgm:cxn modelId="{0BA8B559-8099-4980-9CFC-95C4F6A0E003}" type="presOf" srcId="{2B15D196-DDA7-412D-92C4-4B197438C2FD}" destId="{9AA00BE2-46A4-47E6-99F3-0C90EE496B64}" srcOrd="0" destOrd="0" presId="urn:microsoft.com/office/officeart/2005/8/layout/radial5"/>
    <dgm:cxn modelId="{1A405F18-9348-4CC3-80F2-A35A6F1326D3}" srcId="{BEDF0A4E-C17D-43FD-8922-67AA78C693BF}" destId="{2B15D196-DDA7-412D-92C4-4B197438C2FD}" srcOrd="0" destOrd="0" parTransId="{134B7CA1-1099-4FA2-A31F-5AC0A4294CA7}" sibTransId="{B9B67E2F-94FD-48C2-AB7C-D9088B23ABF8}"/>
    <dgm:cxn modelId="{A9F3EA81-DE70-48E2-8168-944505AAF741}" srcId="{2B15D196-DDA7-412D-92C4-4B197438C2FD}" destId="{497772C5-5C45-49E6-8AB3-BDF665AF1867}" srcOrd="2" destOrd="0" parTransId="{047451F4-1EC0-430D-B41F-32958CD8FAD6}" sibTransId="{446B700C-6FE9-4871-9D49-4D43E9DC75B2}"/>
    <dgm:cxn modelId="{A0B4652C-3D86-413F-8296-7DFAB0AAB587}" type="presOf" srcId="{A749FA1B-ADB0-4734-ACC0-FAF36B09CA7C}" destId="{9BC88CEB-1DE8-457F-8CC1-FCEBDD03DE6D}" srcOrd="0" destOrd="0" presId="urn:microsoft.com/office/officeart/2005/8/layout/radial5"/>
    <dgm:cxn modelId="{0B6880FA-F315-41AF-8DBF-8605C7ED7E87}" type="presOf" srcId="{497772C5-5C45-49E6-8AB3-BDF665AF1867}" destId="{DA34590D-1445-4C8A-A13F-6124848F76C4}" srcOrd="0" destOrd="0" presId="urn:microsoft.com/office/officeart/2005/8/layout/radial5"/>
    <dgm:cxn modelId="{583CF950-F7C3-492F-A6FC-0E7E2DD0153A}" type="presOf" srcId="{C76C1DD2-545D-4716-A9CA-0E17AAC3D372}" destId="{15BAE878-99A4-4284-B08A-7536DE5FDA56}" srcOrd="0" destOrd="0" presId="urn:microsoft.com/office/officeart/2005/8/layout/radial5"/>
    <dgm:cxn modelId="{F4144F23-5474-4222-81ED-72FA71CB06F7}" type="presOf" srcId="{047451F4-1EC0-430D-B41F-32958CD8FAD6}" destId="{089B1539-AFCD-4FF1-9910-0471C176556E}" srcOrd="1" destOrd="0" presId="urn:microsoft.com/office/officeart/2005/8/layout/radial5"/>
    <dgm:cxn modelId="{57588F0E-18C8-473F-8716-E5BB13AEA21F}" type="presOf" srcId="{0A3B21AC-B46C-4555-ABCF-46CFC4C3DAE8}" destId="{2288089A-BD2D-44A5-B3CC-C360BC3DEDB8}" srcOrd="1" destOrd="0" presId="urn:microsoft.com/office/officeart/2005/8/layout/radial5"/>
    <dgm:cxn modelId="{127053EC-5035-470A-93DE-7E9293BDFA73}" type="presOf" srcId="{0A3B21AC-B46C-4555-ABCF-46CFC4C3DAE8}" destId="{4B93D87F-E1E8-48E8-A21B-DF4154D5DC76}" srcOrd="0" destOrd="0" presId="urn:microsoft.com/office/officeart/2005/8/layout/radial5"/>
    <dgm:cxn modelId="{F39DAEE9-DE7D-45FC-B16C-372654D92142}" type="presOf" srcId="{BEDF0A4E-C17D-43FD-8922-67AA78C693BF}" destId="{BFCD6CC5-3F5E-47EF-8C78-B3E0A8E69B1C}" srcOrd="0" destOrd="0" presId="urn:microsoft.com/office/officeart/2005/8/layout/radial5"/>
    <dgm:cxn modelId="{5FAD9664-ACB0-4AE6-875C-095FC898238A}" type="presOf" srcId="{C76C1DD2-545D-4716-A9CA-0E17AAC3D372}" destId="{169B17D2-411A-4A81-89AF-2B5D45119477}" srcOrd="1" destOrd="0" presId="urn:microsoft.com/office/officeart/2005/8/layout/radial5"/>
    <dgm:cxn modelId="{30606B4E-A07C-43F3-8727-29D59A709607}" type="presOf" srcId="{185308C6-ADDC-40C9-ABF5-3294D712C93A}" destId="{AE91AD80-2B62-4276-94B0-21CB15602135}" srcOrd="0" destOrd="0" presId="urn:microsoft.com/office/officeart/2005/8/layout/radial5"/>
    <dgm:cxn modelId="{F5CC04A0-3FE6-4C6A-B2DC-C83B5665810D}" srcId="{2B15D196-DDA7-412D-92C4-4B197438C2FD}" destId="{185308C6-ADDC-40C9-ABF5-3294D712C93A}" srcOrd="0" destOrd="0" parTransId="{0A3B21AC-B46C-4555-ABCF-46CFC4C3DAE8}" sibTransId="{D25F2F17-BA09-435A-88C9-F30FFB18EBB2}"/>
    <dgm:cxn modelId="{48853CA3-98AB-4098-A4AB-57DEC4E6907A}" type="presOf" srcId="{047451F4-1EC0-430D-B41F-32958CD8FAD6}" destId="{9572D3B2-7B06-439D-9AD5-320593678EE4}" srcOrd="0" destOrd="0" presId="urn:microsoft.com/office/officeart/2005/8/layout/radial5"/>
    <dgm:cxn modelId="{D7754981-08FB-4973-888A-EBCF8D2055CE}" type="presParOf" srcId="{BFCD6CC5-3F5E-47EF-8C78-B3E0A8E69B1C}" destId="{9AA00BE2-46A4-47E6-99F3-0C90EE496B64}" srcOrd="0" destOrd="0" presId="urn:microsoft.com/office/officeart/2005/8/layout/radial5"/>
    <dgm:cxn modelId="{FF4148A4-C06B-4205-98C1-7D860DEE0CDC}" type="presParOf" srcId="{BFCD6CC5-3F5E-47EF-8C78-B3E0A8E69B1C}" destId="{4B93D87F-E1E8-48E8-A21B-DF4154D5DC76}" srcOrd="1" destOrd="0" presId="urn:microsoft.com/office/officeart/2005/8/layout/radial5"/>
    <dgm:cxn modelId="{471ACC88-5FDE-4BB5-A72D-903E77CA1092}" type="presParOf" srcId="{4B93D87F-E1E8-48E8-A21B-DF4154D5DC76}" destId="{2288089A-BD2D-44A5-B3CC-C360BC3DEDB8}" srcOrd="0" destOrd="0" presId="urn:microsoft.com/office/officeart/2005/8/layout/radial5"/>
    <dgm:cxn modelId="{D6B38B33-F317-4B64-8ABB-A8AD00D0EC9B}" type="presParOf" srcId="{BFCD6CC5-3F5E-47EF-8C78-B3E0A8E69B1C}" destId="{AE91AD80-2B62-4276-94B0-21CB15602135}" srcOrd="2" destOrd="0" presId="urn:microsoft.com/office/officeart/2005/8/layout/radial5"/>
    <dgm:cxn modelId="{80EC1AE7-71B1-4147-830D-38CBCFFDF6DE}" type="presParOf" srcId="{BFCD6CC5-3F5E-47EF-8C78-B3E0A8E69B1C}" destId="{15BAE878-99A4-4284-B08A-7536DE5FDA56}" srcOrd="3" destOrd="0" presId="urn:microsoft.com/office/officeart/2005/8/layout/radial5"/>
    <dgm:cxn modelId="{8B7EB1BB-3B4A-4776-BC40-1864E04F6B8A}" type="presParOf" srcId="{15BAE878-99A4-4284-B08A-7536DE5FDA56}" destId="{169B17D2-411A-4A81-89AF-2B5D45119477}" srcOrd="0" destOrd="0" presId="urn:microsoft.com/office/officeart/2005/8/layout/radial5"/>
    <dgm:cxn modelId="{535AE56C-5ECC-4344-9834-093B09F00D7E}" type="presParOf" srcId="{BFCD6CC5-3F5E-47EF-8C78-B3E0A8E69B1C}" destId="{9BC88CEB-1DE8-457F-8CC1-FCEBDD03DE6D}" srcOrd="4" destOrd="0" presId="urn:microsoft.com/office/officeart/2005/8/layout/radial5"/>
    <dgm:cxn modelId="{935E4BB4-E199-4D33-AB9C-DEB0B1217B93}" type="presParOf" srcId="{BFCD6CC5-3F5E-47EF-8C78-B3E0A8E69B1C}" destId="{9572D3B2-7B06-439D-9AD5-320593678EE4}" srcOrd="5" destOrd="0" presId="urn:microsoft.com/office/officeart/2005/8/layout/radial5"/>
    <dgm:cxn modelId="{69B23098-042F-4DEE-86F4-BD7397C555B5}" type="presParOf" srcId="{9572D3B2-7B06-439D-9AD5-320593678EE4}" destId="{089B1539-AFCD-4FF1-9910-0471C176556E}" srcOrd="0" destOrd="0" presId="urn:microsoft.com/office/officeart/2005/8/layout/radial5"/>
    <dgm:cxn modelId="{D1A4BFF5-C1E1-411B-B940-712F35E34E97}" type="presParOf" srcId="{BFCD6CC5-3F5E-47EF-8C78-B3E0A8E69B1C}" destId="{DA34590D-1445-4C8A-A13F-6124848F76C4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663CE-6B13-4C19-A481-A9FA1920E903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3C85F-00FA-43BF-8FDF-8CE3EF0B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নং-১-স্বাগতম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C48912-84C0-4A56-BD2C-1FA8A2351E8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36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১০-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জোড়ায়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72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১১ 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আধুনিকায়নের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যাত্রা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হয়েছিল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64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আধুনিকায়নের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যাত্রা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হয়েছিল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60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নং-১৩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পূর্ব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আধুনিকায়ন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ধান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আধুনিকায়নের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ফলনশীল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জাতের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স্থানীয়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পরিবর্তে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ফলনশীল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ইরি-ব্রি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জাতের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ধান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5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১৪ 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ফলনশীল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জাতের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ধান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সার,সেচ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যন্ত্রপাতির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চাহিদা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পেতে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থাকল,ফলে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ব্যয়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বাড়তে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থাকে।তা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20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১৫ 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ফলনশীল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জাত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ব্যয়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হওয়ায়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পুজীহীন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দরিদ্র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বিকল্প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কর্মসংস্থান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নিল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,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আয়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বৃদ্ধির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smtClean="0">
                <a:latin typeface="NikoshBAN" pitchFamily="2" charset="0"/>
                <a:cs typeface="NikoshBAN" pitchFamily="2" charset="0"/>
              </a:rPr>
              <a:t>গ্রামীণ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জীবনে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শিক্ষার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বিস্তার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ঘটায়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পেশাজীবীর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সংখ্যা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দ্রুতই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বাড়তে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।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endParaRPr lang="en-US" b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30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১৬ 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মাটি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ক্ষেত্র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,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মাটিতে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বসবাসকারী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অনুজীব,মাটির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প্রকারভেদসহ</a:t>
            </a:r>
            <a:r>
              <a:rPr lang="en-US" sz="1200" b="0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উর্বরতা</a:t>
            </a:r>
            <a:r>
              <a:rPr lang="en-US" sz="1200" b="0" cap="none" spc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cap="none" spc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cap="none" spc="0" baseline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cap="none" spc="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1200" b="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14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১৭ 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বিজ্ঞানীদের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অবদান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1200" b="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1200" b="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1200" b="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1200" b="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উৎপাদনশীলতা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আগের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তুলনায়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অনেকগুণ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বেড়ে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গিয়েছে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68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নং-১৮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বিজ্ঞানীদের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অবদান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01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নং-১৯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বিজ্ঞানীদের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অবদান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6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স্লাইড </a:t>
            </a:r>
            <a:r>
              <a:rPr lang="en-US" dirty="0" err="1" smtClean="0"/>
              <a:t>নং</a:t>
            </a:r>
            <a:r>
              <a:rPr lang="en-US" baseline="0" dirty="0" smtClean="0"/>
              <a:t> ০২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58040-396B-4F25-A251-C71331419A8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২০ 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1200" b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বিজ্ঞানীদের</a:t>
            </a:r>
            <a:r>
              <a:rPr lang="en-US" sz="1200" b="0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উদ্ভাবিত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কৃষকেরা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গ্রহন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করায়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স্বাস্থ্যসম্মত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সুষম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অগ্রযাত্রা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অব্যাহত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রয়েছে।তা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972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২১ 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গ্রামিণ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সংস্কৃতিতে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বাঙালী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জাতীর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সংস্কৃতি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218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২২ 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কৃষকের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সাংস্কৃতিক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জীবন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জনমানুষের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সাংস্কৃতিক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ভাবনার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মেলবন্ধম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চারণ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কবির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খনার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বচন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86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নং-২৩-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03F57-18B2-4816-90A5-F164E5A4191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49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নং-২৪-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মূল্যায়ন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03F57-18B2-4816-90A5-F164E5A4191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14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dirty="0" smtClean="0">
                <a:latin typeface="NikoshBAN" pitchFamily="2" charset="0"/>
                <a:cs typeface="NikoshBAN" pitchFamily="2" charset="0"/>
              </a:rPr>
              <a:t> নং-২৫-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বাড়ীর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03F57-18B2-4816-90A5-F164E5A4191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703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২৬ –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সমাপ্তি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135D1-8096-478F-BB56-EE961B30644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78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- ৩-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শিক্ষকঃ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১ম,২য়, ৩য় 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দেখিয়ে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উদ্দেশ্যে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যায়।সম্ভাব্য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উত্তর-গ্রামের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কৃষিকাজের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দৃশ্য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২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সংস্কৃতি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৩য়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আধুনিকায়ন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প্রয়োজনে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দেখিয়ে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বক্তব্যের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আসতে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পারেন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এইভাবে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পাঠে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আসব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তাহলে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জনমানুষের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জীবন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সংস্কৃতি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আধুনিকায়ন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endParaRPr lang="en-US" b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02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-৪-পাঠ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ঘোষণা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03F57-18B2-4816-90A5-F164E5A4191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75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নং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-৫-শিখনফল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B03F57-18B2-4816-90A5-F164E5A4191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- ৬ 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প্রাচীনকাল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থেকেই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অন্যতম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অবলম্বন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,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প্রাচীন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আধুনিকতার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ছোঁয়া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কীভাবে</a:t>
            </a:r>
            <a:r>
              <a:rPr lang="en-US" sz="1200" b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dirty="0" err="1" smtClean="0">
                <a:latin typeface="NikoshBAN" pitchFamily="2" charset="0"/>
                <a:cs typeface="NikoshBAN" pitchFamily="2" charset="0"/>
              </a:rPr>
              <a:t>লেগেছে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1200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b="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2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৭ 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দ্বিতীয়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বিশ্বযুদ্ধকালীন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মূহুর্তগুলো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6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৮ -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পোড়ামাটির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নীতি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="0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="0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47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latin typeface="NikoshBAN" pitchFamily="2" charset="0"/>
                <a:cs typeface="NikoshBAN" pitchFamily="2" charset="0"/>
              </a:rPr>
              <a:t>স্লাইড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dirty="0" err="1" smtClean="0">
                <a:latin typeface="NikoshBAN" pitchFamily="2" charset="0"/>
                <a:cs typeface="NikoshBAN" pitchFamily="2" charset="0"/>
              </a:rPr>
              <a:t>নং</a:t>
            </a:r>
            <a:r>
              <a:rPr lang="en-US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৯ -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স্লাইডের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আধুনিকায়নের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বৃটিশ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পাকিস্তান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আমলের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বর্তমানের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শিক্ষাব্যবস্থায়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বিশ্ববিদ্যালয়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দেখানো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baseline="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3C85F-00FA-43BF-8FDF-8CE3EF0B71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38.jpeg"/><Relationship Id="rId5" Type="http://schemas.openxmlformats.org/officeDocument/2006/relationships/image" Target="../media/image35.jpe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microsoft.com/office/2007/relationships/hdphoto" Target="../media/hdphoto1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3.jpeg"/><Relationship Id="rId4" Type="http://schemas.microsoft.com/office/2007/relationships/hdphoto" Target="../media/hdphoto12.wdp"/><Relationship Id="rId9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51.jpeg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49.jpeg"/><Relationship Id="rId5" Type="http://schemas.openxmlformats.org/officeDocument/2006/relationships/image" Target="../media/image45.jpeg"/><Relationship Id="rId10" Type="http://schemas.openxmlformats.org/officeDocument/2006/relationships/image" Target="../media/image48.jpeg"/><Relationship Id="rId4" Type="http://schemas.microsoft.com/office/2007/relationships/hdphoto" Target="../media/hdphoto15.wdp"/><Relationship Id="rId9" Type="http://schemas.openxmlformats.org/officeDocument/2006/relationships/image" Target="../media/image47.jpeg"/><Relationship Id="rId1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microsoft.com/office/2007/relationships/hdphoto" Target="../media/hdphoto23.wdp"/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openxmlformats.org/officeDocument/2006/relationships/image" Target="../media/image62.gif"/><Relationship Id="rId5" Type="http://schemas.openxmlformats.org/officeDocument/2006/relationships/image" Target="../media/image59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5" Type="http://schemas.openxmlformats.org/officeDocument/2006/relationships/image" Target="../media/image66.jpeg"/><Relationship Id="rId4" Type="http://schemas.microsoft.com/office/2007/relationships/hdphoto" Target="../media/hdphoto25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74.png"/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8.wdp"/><Relationship Id="rId11" Type="http://schemas.openxmlformats.org/officeDocument/2006/relationships/image" Target="../media/image72.png"/><Relationship Id="rId5" Type="http://schemas.openxmlformats.org/officeDocument/2006/relationships/image" Target="../media/image68.jpeg"/><Relationship Id="rId10" Type="http://schemas.openxmlformats.org/officeDocument/2006/relationships/image" Target="../media/image71.png"/><Relationship Id="rId4" Type="http://schemas.microsoft.com/office/2007/relationships/hdphoto" Target="../media/hdphoto27.wdp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3.gif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agerhat contain\My picture\New folder\ai160218n65605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9" y="453171"/>
            <a:ext cx="1876425" cy="1828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19881" y="2202359"/>
            <a:ext cx="85042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বিষয়ের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পক্ষ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সবাইকে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D:\class six chapter 2\mobile picture gif 30-10-15\natural-1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971800"/>
            <a:ext cx="48768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449759"/>
            <a:ext cx="2514600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209800"/>
            <a:ext cx="85344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উন্নয়নে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ব্রিটিশ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সরকারের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গৃহীত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পদক্ষেপসমূহ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Agriculture 6-9\৫ কনন্টেণ্ট এখানে শ্রেনী৬ও ৭\Agriculture picture\agriculture\class 6\Servilance-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74064"/>
            <a:ext cx="8229600" cy="54315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7000" y="65782"/>
            <a:ext cx="8890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তৃণমূল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পর্যায়ে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দক্ষ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মাঠ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কর্মী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সম্প্রসারণ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ট্রেনিং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ইন্সটিটিউট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পশু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চিকিৎসা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ট্রেনিং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ইন্সটিটিউট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স্থাপন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27" y="4003687"/>
            <a:ext cx="3962400" cy="2567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5784" y="4038600"/>
            <a:ext cx="3789453" cy="25676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Agriculture 6-9\৫ কনন্টেণ্ট এখানে শ্রেনী৬ও ৭\Agriculture picture\agriculture\class 6\DSC00988_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310595"/>
            <a:ext cx="3886200" cy="25384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Agriculture 6-9\৫ কনন্টেণ্ট এখানে শ্রেনী৬ও ৭\Agriculture picture\agriculture\class6 lesson3\61_623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075" y="1310595"/>
            <a:ext cx="3817162" cy="25384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001" y="65782"/>
            <a:ext cx="88900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জেলায়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সরকারি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ফার্ম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পোল্ট্রি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ফার্ম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ডেইরি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ফার্ম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চালু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প্রদর্শনী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খামার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হিসাবে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" y="997198"/>
            <a:ext cx="2800350" cy="23621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1021321"/>
            <a:ext cx="2800350" cy="23450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2800350" cy="23969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76200"/>
            <a:ext cx="8724902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পাট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চা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আখ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অর্থকরী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ফসলের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বিষয়ে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গবেষণার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গবেষণা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ইন্সটিটিউট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যথাক্রমে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ঢাকা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ঈশ্বরদি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শ্রীমঙ্গলে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গবেষণা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ইন্সটিটিউট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স্থাপন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F:\Agriculture 6-9\৫ কনন্টেণ্ট এখানে শ্রেনী৬ও ৭\Agriculture picture\agriculture\6-8class agriculture picture\3638855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470844"/>
            <a:ext cx="2819400" cy="22347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Agriculture 6-9\৫ কনন্টেণ্ট এখানে শ্রেনী৬ও ৭\Agriculture picture\agriculture\8 class\eight lesson 6\bangladesh_rice_research_institute_brri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398557"/>
            <a:ext cx="2819400" cy="23070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Agriculture 6-9\৫ কনন্টেণ্ট এখানে শ্রেনী৬ও ৭\Agriculture picture\agriculture\6-8class agriculture picture\photo06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0905" y="3505200"/>
            <a:ext cx="3015095" cy="32766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272395" y="4724400"/>
            <a:ext cx="680605" cy="533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griculture 6-9\৫ কনন্টেণ্ট এখানে শ্রেনী৬ও ৭\Agriculture picture\agriculture\EIGHT CLASS  new pic\142753250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63" y="727364"/>
            <a:ext cx="9105837" cy="609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511245">
            <a:off x="4688427" y="4757443"/>
            <a:ext cx="3975507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ধানের</a:t>
            </a:r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প্রভাব</a:t>
            </a:r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সবচাইতে</a:t>
            </a:r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2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AutoShape 2" descr="http://www.worldbank.org/content/dam/Worldbank/Feature%20Story/bd-jobsprogram400x2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http://www.bd-pratidin.com/assets/news_images/2014/12/09/3_48738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 rot="20310210">
            <a:off x="578549" y="5108346"/>
            <a:ext cx="397340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গত</a:t>
            </a:r>
            <a:r>
              <a:rPr lang="en-US" sz="32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শতকের</a:t>
            </a:r>
            <a:r>
              <a:rPr lang="en-US" sz="32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ষাটের</a:t>
            </a:r>
            <a:r>
              <a:rPr lang="en-US" sz="32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দশকে</a:t>
            </a:r>
            <a:r>
              <a:rPr lang="en-US" sz="3200" b="1" cap="none" spc="0" dirty="0" smtClean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cap="none" spc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0" y="76200"/>
            <a:ext cx="52325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পূর্ব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বাংলায়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আধুনিকায়ন</a:t>
            </a:r>
            <a:r>
              <a:rPr lang="en-US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----- 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429412" y="14478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স্বাদগন্ধের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কম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ফলনশীল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স্থানীয়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ধান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5" name="Picture 3" descr="F:\Agriculture 6-9\৫ কনন্টেণ্ট এখানে শ্রেনী৬ও ৭\Agriculture picture\agriculture\images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362" y="2438400"/>
            <a:ext cx="2859638" cy="228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Agriculture 6-9\৫ কনন্টেণ্ট এখানে শ্রেনী৬ও ৭\Agriculture picture\agriculture\6-8class agriculture picture\file (2).jpe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162" y="2421082"/>
            <a:ext cx="2859638" cy="22756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Agriculture 6-9\৫ কনন্টেণ্ট এখানে শ্রেনী৬ও ৭\Agriculture picture\agriculture\6-8class agriculture picture\y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0742"/>
          <a:stretch/>
        </p:blipFill>
        <p:spPr bwMode="auto">
          <a:xfrm>
            <a:off x="6096000" y="2431473"/>
            <a:ext cx="2819400" cy="22756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219200" y="3124200"/>
            <a:ext cx="682337" cy="7966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219200" y="3112077"/>
            <a:ext cx="682337" cy="8087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48812" y="3189143"/>
            <a:ext cx="682337" cy="7966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248812" y="3177020"/>
            <a:ext cx="682337" cy="8087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315200" y="3177020"/>
            <a:ext cx="682337" cy="79663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315200" y="3164897"/>
            <a:ext cx="682337" cy="80876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93651" y="39469"/>
            <a:ext cx="4092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ফলনশীল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ইরি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ব্রি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জাত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3" name="Picture 2" descr="F:\Agriculture 6-9\৫ কনন্টেণ্ট এখানে শ্রেনী৬ও ৭\Agriculture picture\agriculture\EIGHT CLASS  new pic\class eight dounload picture\4-rice-53-638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050" t="19544" r="12108" b="4570"/>
          <a:stretch/>
        </p:blipFill>
        <p:spPr bwMode="auto">
          <a:xfrm>
            <a:off x="609601" y="855268"/>
            <a:ext cx="8004610" cy="5895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1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6" grpId="0" animBg="1"/>
      <p:bldP spid="6" grpId="1" animBg="1"/>
      <p:bldP spid="10" grpId="0"/>
      <p:bldP spid="10" grpId="1"/>
      <p:bldP spid="11" grpId="0"/>
      <p:bldP spid="11" grpId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30314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উচ্চ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ফলনশীল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জাত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ইরি-ব্রি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-------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3" descr="F:\Agriculture 6-9\৫ কনন্টেণ্ট এখানে শ্রেনী৬ও ৭\Agriculture picture\agriculture\EIGHT CLASS  new pic\g2013m01_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6251" b="4595"/>
          <a:stretch/>
        </p:blipFill>
        <p:spPr bwMode="auto">
          <a:xfrm>
            <a:off x="265978" y="1101437"/>
            <a:ext cx="8573222" cy="56041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Agriculture 6-9\৫ কনন্টেণ্ট এখানে শ্রেনী৬ও ৭\Agriculture picture\agriculture\agriculture 1-11-15\20140316015404_ab_bidduter-dam-barano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796636"/>
            <a:ext cx="3670300" cy="2590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Agriculture 6-9\৫ কনন্টেণ্ট এখানে শ্রেনী৬ও ৭\Agriculture picture\agriculture\agriculture 1-11-15\The field of chemical fertilizer - Google অনুসন্ধান_files\images_015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0840" y="762000"/>
            <a:ext cx="3768360" cy="26600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Agriculture 6-9\৫ কনন্টেণ্ট এখানে শ্রেনী৬ও ৭\Agriculture picture\agriculture\EIGHT CLASS  new pic\Barisal-2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5830797" cy="30757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978" y="1303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সার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সেচ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অন্যান্য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পরিচর্যার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যন্ত্রপাতির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চাহিদা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বাড়তে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5" descr="F:\Agriculture 6-9\৫ কনন্টেণ্ট এখানে শ্রেনী৬ও ৭\Agriculture picture\agriculture\EIGHT CLASS  new pic\144653582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444" y="2209800"/>
            <a:ext cx="6870290" cy="425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9896126">
            <a:off x="1042327" y="3472975"/>
            <a:ext cx="545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ব্যয়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ক্রমগত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বাড়তে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6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2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F:\Agriculture 6-9\৫ কনন্টেণ্ট এখানে শ্রেনী৬ও ৭\Agriculture picture\agriculture\agriculture 4-11\Barshan-mirkadimcow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6303" y="956811"/>
            <a:ext cx="2679097" cy="19387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Agriculture 6-9\৫ কনন্টেণ্ট এখানে শ্রেনী৬ও ৭\Agriculture picture\agriculture\agriculture 4-11\dddd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216" y="942957"/>
            <a:ext cx="2679097" cy="19452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F:\Agriculture 6-9\৫ কনন্টেণ্ট এখানে শ্রেনী৬ও ৭\Agriculture picture\agriculture\agriculture 4-11\duck-abdur-razzak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6491" y="942957"/>
            <a:ext cx="2652571" cy="19452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F:\Agriculture 6-9\৫ কনন্টেণ্ট এখানে শ্রেনী৬ও ৭\Agriculture picture\agriculture\8 class\egg_dhakareport_18125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227028"/>
            <a:ext cx="1968883" cy="1423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F:\Agriculture 6-9\৫ কনন্টেণ্ট এখানে শ্রেনী৬ও ৭\Agriculture picture\agriculture\class 6\indexmj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5233955"/>
            <a:ext cx="1968882" cy="14346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:\Agriculture 6-9\৫ কনন্টেণ্ট এখানে শ্রেনী৬ও ৭\Agriculture picture\agriculture\class 6\22c3f5832bf9b645642937baf20df939-2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5244588"/>
            <a:ext cx="1968882" cy="14346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Agriculture 6-9\৫ কনন্টেণ্ট এখানে শ্রেনী৬ও ৭\Agriculture picture\agriculture\Ruby picture\part-3\12-34-38-sm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241839"/>
            <a:ext cx="2022684" cy="14637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Agriculture 6-9\৫ কনন্টেণ্ট এখানে শ্রেনী৬ও ৭\Agriculture picture\agriculture\EIGHT CLASS  new pic\image_708_160785.gif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217" y="3238500"/>
            <a:ext cx="2679096" cy="17907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3314700"/>
            <a:ext cx="5152208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আয়বৃদ্ধির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গ্রামিণ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জীবনে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শিক্ষার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বিস্তার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ঘটায়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পেশাজীবীর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সংখ্যা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দ্রুতই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বাড়তে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52400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পূঁজিহীন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দরিদ্র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বিকল্প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কর্মসংস্থান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নিল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1" name="Picture 3" descr="F:\Agriculture 6-9\৫ কনন্টেণ্ট এখানে শ্রেনী৬ও ৭\Agriculture picture\agriculture\EIGHT CLASS  new pic\akmal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956811"/>
            <a:ext cx="8689368" cy="569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152823"/>
            <a:ext cx="7614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শহরগুলোতে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দিন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দিন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পাচ্ছে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মুরগির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খামার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3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griculture 6-9\৫ কনন্টেণ্ট এখানে শ্রেনী৬ও ৭\Agriculture picture\agriculture\EIGHT CLASS  new pic\figure-07-16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984"/>
          <a:stretch/>
        </p:blipFill>
        <p:spPr bwMode="auto">
          <a:xfrm>
            <a:off x="609600" y="822442"/>
            <a:ext cx="7467600" cy="58831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43000" y="3200028"/>
            <a:ext cx="6781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মাটি</a:t>
            </a:r>
            <a:r>
              <a:rPr lang="en-US" sz="4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জমি</a:t>
            </a:r>
            <a:r>
              <a:rPr lang="en-US" sz="4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4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4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মূল</a:t>
            </a:r>
            <a:r>
              <a:rPr lang="en-US" sz="4800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ক্ষেত্র</a:t>
            </a:r>
            <a:endParaRPr lang="en-US" sz="4800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F:\Agriculture 6-9\৫ কনন্টেণ্ট এখানে শ্রেনী৬ও ৭\Agriculture picture\agriculture\EIGHT CLASS  new pic\1396b9b458277cb3c940cb516c385ff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20620"/>
            <a:ext cx="7644191" cy="6096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3664155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পলি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মাটি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2800" y="3668620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দোঁয়াশ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মাটি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668620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বেলে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মাটি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6183220"/>
            <a:ext cx="24384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বেলে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দোঁয়াশ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মাটি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6183220"/>
            <a:ext cx="18288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কাদা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মাটি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8410" y="6254955"/>
            <a:ext cx="24384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এটেল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2400" b="1" dirty="0" err="1">
                <a:latin typeface="NikoshBAN" pitchFamily="2" charset="0"/>
                <a:cs typeface="NikoshBAN" pitchFamily="2" charset="0"/>
              </a:rPr>
              <a:t>দোঁয়াশ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মাটি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2" descr="F:\Agriculture 6-9\৫ কনন্টেণ্ট এখানে শ্রেনী৬ও ৭\Agriculture picture\agriculture\EIGHT CLASS  new pic\বাংলাদেশের-মাটিতে-ভূমি-শ্রেণী-ভিত্তিক-জৈব-পদার্থের-পরিমান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13" y="1545164"/>
            <a:ext cx="4381687" cy="40174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Agriculture 6-9\৫ কনন্টেণ্ট এখানে শ্রেনী৬ও ৭\Agriculture picture\agriculture\EIGHT CLASS  new pic\মাটির-আয়তনিক-গঠন-ও-বুনট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6"/>
          <a:stretch/>
        </p:blipFill>
        <p:spPr bwMode="auto">
          <a:xfrm>
            <a:off x="4542012" y="1524000"/>
            <a:ext cx="4525788" cy="40174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Agriculture 6-9\৫ কনন্টেণ্ট এখানে শ্রেনী৬ও ৭\Agriculture picture\agriculture\EIGHT CLASS  new pic\microbiology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23" y="792460"/>
            <a:ext cx="7502477" cy="591313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01025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মাটিতে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বসবাসকারী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অনুজীব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0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Agriculture 6-9\৫ কনন্টেণ্ট এখানে শ্রেনী৬ও ৭\Agriculture picture\agriculture\EIGHT CLASS  new pic\soil_judging_contest_brazil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333500"/>
            <a:ext cx="7086600" cy="53149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13335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মাটি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গবেষণা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F:\Agriculture 6-9\৫ কনন্টেণ্ট এখানে শ্রেনী৬ও ৭\Agriculture picture\agriculture\EIGHT CLASS  new pic\dr_ahsa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1" y="1315154"/>
            <a:ext cx="7114308" cy="53332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1" y="1333500"/>
            <a:ext cx="708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উদ্ভিদ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প্রাণীর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বংশগতিবিজ্ঞানে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ব্যাপক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সাফল্য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4806" y="304800"/>
            <a:ext cx="57150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বিজ্ঞানীদের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অমূল্য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অবদান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2" descr="F:\Agriculture 6-9\৫ কনন্টেণ্ট এখানে শ্রেনী৬ও ৭\Agriculture picture\agriculture\EIGHT CLASS  new pic\bina_rice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61975"/>
            <a:ext cx="2895835" cy="21585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Agriculture 6-9\৫ কনন্টেণ্ট এখানে শ্রেনী৬ও ৭\Agriculture picture\agriculture\class6 lesson3\maize-cultivation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561975"/>
            <a:ext cx="2903113" cy="21685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:\Agriculture 6-9\৫ কনন্টেণ্ট এখানে শ্রেনী৬ও ৭\Agriculture picture\agriculture\part-4\Campo-Trigo-Viento-83717.gif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79416"/>
            <a:ext cx="2924030" cy="215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F:\Agriculture 6-9\৫ কনন্টেণ্ট এখানে শ্রেনী৬ও ৭\Agriculture picture\agriculture\EIGHT CLASS  new pic\class eight dounload picture\y3557e24.gif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16" r="61261"/>
          <a:stretch/>
        </p:blipFill>
        <p:spPr bwMode="auto">
          <a:xfrm>
            <a:off x="1641386" y="3581400"/>
            <a:ext cx="4309727" cy="31736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8200" y="2895600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উৎপাদনশীলতা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আগের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তুলনায়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অনেকগুণ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বেড়ে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গিয়েছে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 animBg="1"/>
      <p:bldP spid="5" grpId="1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32223332"/>
              </p:ext>
            </p:extLst>
          </p:nvPr>
        </p:nvGraphicFramePr>
        <p:xfrm>
          <a:off x="914400" y="533400"/>
          <a:ext cx="7086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68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722" y="2930014"/>
            <a:ext cx="2026078" cy="1013811"/>
            <a:chOff x="457191" y="2590802"/>
            <a:chExt cx="2026078" cy="1013811"/>
          </a:xfrm>
          <a:scene3d>
            <a:camera prst="orthographicFront"/>
            <a:lightRig rig="threePt" dir="t"/>
          </a:scene3d>
        </p:grpSpPr>
        <p:sp>
          <p:nvSpPr>
            <p:cNvPr id="3" name="Oval 2"/>
            <p:cNvSpPr/>
            <p:nvPr/>
          </p:nvSpPr>
          <p:spPr>
            <a:xfrm>
              <a:off x="457191" y="2590802"/>
              <a:ext cx="2026078" cy="1013811"/>
            </a:xfrm>
            <a:prstGeom prst="ellipse">
              <a:avLst/>
            </a:prstGeom>
            <a:sp3d>
              <a:bevelT prst="slope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4" name="Oval 4"/>
            <p:cNvSpPr/>
            <p:nvPr/>
          </p:nvSpPr>
          <p:spPr>
            <a:xfrm>
              <a:off x="753903" y="2739271"/>
              <a:ext cx="1432654" cy="7168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 smtClean="0">
                  <a:latin typeface="NikoshBAN" pitchFamily="2" charset="0"/>
                  <a:cs typeface="NikoshBAN" pitchFamily="2" charset="0"/>
                </a:rPr>
                <a:t>নিরাময়</a:t>
              </a:r>
              <a:r>
                <a:rPr lang="en-US" sz="3200" b="1" kern="1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3200" b="1" kern="1200" dirty="0" err="1" smtClean="0">
                  <a:latin typeface="NikoshBAN" pitchFamily="2" charset="0"/>
                  <a:cs typeface="NikoshBAN" pitchFamily="2" charset="0"/>
                </a:rPr>
                <a:t>ব্যবস্থা</a:t>
              </a:r>
              <a:endParaRPr lang="en-US" sz="32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162800" y="3149192"/>
            <a:ext cx="1561378" cy="707763"/>
            <a:chOff x="3352798" y="1371590"/>
            <a:chExt cx="1561378" cy="707763"/>
          </a:xfrm>
          <a:scene3d>
            <a:camera prst="orthographicFront"/>
            <a:lightRig rig="threePt" dir="t"/>
          </a:scene3d>
        </p:grpSpPr>
        <p:sp>
          <p:nvSpPr>
            <p:cNvPr id="6" name="Oval 5"/>
            <p:cNvSpPr/>
            <p:nvPr/>
          </p:nvSpPr>
          <p:spPr>
            <a:xfrm>
              <a:off x="3352798" y="1371590"/>
              <a:ext cx="1561378" cy="707763"/>
            </a:xfrm>
            <a:prstGeom prst="ellipse">
              <a:avLst/>
            </a:prstGeom>
            <a:sp3d>
              <a:bevelT prst="slope"/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7" name="Oval 4"/>
            <p:cNvSpPr/>
            <p:nvPr/>
          </p:nvSpPr>
          <p:spPr>
            <a:xfrm>
              <a:off x="3581457" y="1475239"/>
              <a:ext cx="1104060" cy="5004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err="1" smtClean="0">
                  <a:latin typeface="NikoshBAN" pitchFamily="2" charset="0"/>
                  <a:cs typeface="NikoshBAN" pitchFamily="2" charset="0"/>
                </a:rPr>
                <a:t>বৃদ্ধি</a:t>
              </a:r>
              <a:endParaRPr lang="en-US" sz="36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37867" y="810526"/>
            <a:ext cx="1643642" cy="800802"/>
            <a:chOff x="6019807" y="2590794"/>
            <a:chExt cx="1643642" cy="800802"/>
          </a:xfrm>
          <a:scene3d>
            <a:camera prst="orthographicFront"/>
            <a:lightRig rig="threePt" dir="t"/>
          </a:scene3d>
        </p:grpSpPr>
        <p:sp>
          <p:nvSpPr>
            <p:cNvPr id="9" name="Oval 8"/>
            <p:cNvSpPr/>
            <p:nvPr/>
          </p:nvSpPr>
          <p:spPr>
            <a:xfrm>
              <a:off x="6019807" y="2590794"/>
              <a:ext cx="1643642" cy="800802"/>
            </a:xfrm>
            <a:prstGeom prst="ellipse">
              <a:avLst/>
            </a:prstGeom>
            <a:sp3d>
              <a:bevelT prst="slope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0" name="Oval 4"/>
            <p:cNvSpPr/>
            <p:nvPr/>
          </p:nvSpPr>
          <p:spPr>
            <a:xfrm>
              <a:off x="6260513" y="2708069"/>
              <a:ext cx="1162230" cy="5662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err="1" smtClean="0">
                  <a:latin typeface="NikoshBAN" pitchFamily="2" charset="0"/>
                  <a:cs typeface="NikoshBAN" pitchFamily="2" charset="0"/>
                </a:rPr>
                <a:t>পুষ্টি</a:t>
              </a:r>
              <a:endParaRPr lang="en-US" sz="36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53196" y="5434105"/>
            <a:ext cx="1802826" cy="841437"/>
            <a:chOff x="3276590" y="4267206"/>
            <a:chExt cx="1802826" cy="841437"/>
          </a:xfrm>
          <a:scene3d>
            <a:camera prst="orthographicFront"/>
            <a:lightRig rig="threePt" dir="t"/>
          </a:scene3d>
        </p:grpSpPr>
        <p:sp>
          <p:nvSpPr>
            <p:cNvPr id="12" name="Oval 11"/>
            <p:cNvSpPr/>
            <p:nvPr/>
          </p:nvSpPr>
          <p:spPr>
            <a:xfrm>
              <a:off x="3276590" y="4267206"/>
              <a:ext cx="1802826" cy="841437"/>
            </a:xfrm>
            <a:prstGeom prst="ellipse">
              <a:avLst/>
            </a:prstGeom>
            <a:sp3d>
              <a:bevelT prst="slope"/>
            </a:sp3d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3540608" y="4390432"/>
              <a:ext cx="1274790" cy="5949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 err="1" smtClean="0">
                  <a:latin typeface="NikoshBAN" pitchFamily="2" charset="0"/>
                  <a:cs typeface="NikoshBAN" pitchFamily="2" charset="0"/>
                </a:rPr>
                <a:t>প্রজনন</a:t>
              </a:r>
              <a:endParaRPr lang="en-US" sz="36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59487" y="2393490"/>
            <a:ext cx="3200401" cy="2219169"/>
            <a:chOff x="2477210" y="2057396"/>
            <a:chExt cx="3542597" cy="2219169"/>
          </a:xfrm>
        </p:grpSpPr>
        <p:sp>
          <p:nvSpPr>
            <p:cNvPr id="15" name="Oval 14"/>
            <p:cNvSpPr/>
            <p:nvPr/>
          </p:nvSpPr>
          <p:spPr>
            <a:xfrm>
              <a:off x="2477210" y="2057396"/>
              <a:ext cx="3542597" cy="2219169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2996011" y="2382386"/>
              <a:ext cx="2504995" cy="15691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err="1" smtClean="0">
                  <a:latin typeface="NikoshBAN" pitchFamily="2" charset="0"/>
                  <a:cs typeface="NikoshBAN" pitchFamily="2" charset="0"/>
                </a:rPr>
                <a:t>বিজ্ঞানীদের</a:t>
              </a:r>
              <a:r>
                <a:rPr lang="en-US" sz="4000" b="1" kern="1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000" b="1" kern="1200" dirty="0" err="1" smtClean="0">
                  <a:latin typeface="NikoshBAN" pitchFamily="2" charset="0"/>
                  <a:cs typeface="NikoshBAN" pitchFamily="2" charset="0"/>
                </a:rPr>
                <a:t>উদ্ভাবিত</a:t>
              </a:r>
              <a:r>
                <a:rPr lang="en-US" sz="4000" b="1" kern="1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4000" b="1" kern="1200" dirty="0" err="1" smtClean="0">
                  <a:latin typeface="NikoshBAN" pitchFamily="2" charset="0"/>
                  <a:cs typeface="NikoshBAN" pitchFamily="2" charset="0"/>
                </a:rPr>
                <a:t>প্রযুক্তি</a:t>
              </a:r>
              <a:endParaRPr lang="en-US" sz="40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318480" y="1670089"/>
            <a:ext cx="625890" cy="659277"/>
            <a:chOff x="3294374" y="1827822"/>
            <a:chExt cx="625890" cy="659277"/>
          </a:xfrm>
        </p:grpSpPr>
        <p:sp>
          <p:nvSpPr>
            <p:cNvPr id="30" name="Right Arrow 29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31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grpSp>
        <p:nvGrpSpPr>
          <p:cNvPr id="32" name="Group 31"/>
          <p:cNvGrpSpPr/>
          <p:nvPr/>
        </p:nvGrpSpPr>
        <p:grpSpPr>
          <a:xfrm rot="16200000">
            <a:off x="2329216" y="3107281"/>
            <a:ext cx="625890" cy="659277"/>
            <a:chOff x="3294374" y="1827822"/>
            <a:chExt cx="625890" cy="659277"/>
          </a:xfrm>
        </p:grpSpPr>
        <p:sp>
          <p:nvSpPr>
            <p:cNvPr id="33" name="Right Arrow 32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34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grpSp>
        <p:nvGrpSpPr>
          <p:cNvPr id="35" name="Group 34"/>
          <p:cNvGrpSpPr/>
          <p:nvPr/>
        </p:nvGrpSpPr>
        <p:grpSpPr>
          <a:xfrm rot="5400000">
            <a:off x="6367814" y="3173436"/>
            <a:ext cx="625890" cy="659277"/>
            <a:chOff x="3294374" y="1827822"/>
            <a:chExt cx="625890" cy="659277"/>
          </a:xfrm>
        </p:grpSpPr>
        <p:sp>
          <p:nvSpPr>
            <p:cNvPr id="36" name="Right Arrow 35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37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grpSp>
        <p:nvGrpSpPr>
          <p:cNvPr id="38" name="Group 37"/>
          <p:cNvGrpSpPr/>
          <p:nvPr/>
        </p:nvGrpSpPr>
        <p:grpSpPr>
          <a:xfrm rot="10800000">
            <a:off x="4219993" y="4632221"/>
            <a:ext cx="625890" cy="659277"/>
            <a:chOff x="3294374" y="1827822"/>
            <a:chExt cx="625890" cy="659277"/>
          </a:xfrm>
        </p:grpSpPr>
        <p:sp>
          <p:nvSpPr>
            <p:cNvPr id="39" name="Right Arrow 38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40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8101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8200" y="0"/>
            <a:ext cx="3352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পরিচয়</a:t>
            </a:r>
            <a:endParaRPr lang="en-US" sz="5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873276"/>
            <a:ext cx="49530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শেখ-মাসুদুর</a:t>
            </a:r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endParaRPr lang="bn-BD" sz="4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en-US" sz="4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নওয়াপাড়া</a:t>
            </a:r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ইয়াকুব</a:t>
            </a:r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আলী</a:t>
            </a:r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হাইস্কুল</a:t>
            </a:r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বাগেরহা</a:t>
            </a:r>
            <a:r>
              <a:rPr lang="en-US" sz="44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ট।</a:t>
            </a:r>
            <a:endParaRPr lang="en-US" sz="44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988874"/>
            <a:ext cx="4419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অষ্ট</a:t>
            </a:r>
            <a:r>
              <a:rPr lang="en-US" sz="36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;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</a:p>
          <a:p>
            <a:pPr algn="ctr"/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১ম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(পাঠ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-2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pPr algn="ctr"/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৫০মিনিট</a:t>
            </a:r>
            <a:endParaRPr lang="en-US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800" y="5611504"/>
            <a:ext cx="4267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০১৭১২-১৭৫৬৪২</a:t>
            </a:r>
            <a:endParaRPr lang="en-US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1200" y="4495800"/>
            <a:ext cx="32004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NikoshBAN" pitchFamily="2" charset="0"/>
                <a:cs typeface="NikoshBAN" pitchFamily="2" charset="0"/>
              </a:rPr>
              <a:t>ই-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মেইল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www.shaikhmasudurrahman@gmail.com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C:\Users\HERA COMPUTER\Desktop\201608010015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5730" y="152400"/>
            <a:ext cx="3477438" cy="388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249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66" y="1371600"/>
            <a:ext cx="8614770" cy="5334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4667" y="112693"/>
            <a:ext cx="861477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উদ্ভাবিত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প্রযুক্তি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কৃষকেরা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গ্রহন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করায়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স্বাস্থ্যসম্মত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সুষম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খাদ্য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অগ্রযাত্রা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অব্যাহত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রয়েছে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3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437548" y="228600"/>
            <a:ext cx="481894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পরিমাণগত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গুণগত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আনে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/>
          </a:p>
        </p:txBody>
      </p:sp>
      <p:pic>
        <p:nvPicPr>
          <p:cNvPr id="33" name="Picture 7" descr="F:\Agriculture 6-9\৫ কনন্টেণ্ট এখানে শ্রেনী৬ও ৭\Agriculture picture\agriculture\seven2\6963012124_41351b7184_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12" y="914400"/>
            <a:ext cx="8854682" cy="571025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3403779" y="152400"/>
            <a:ext cx="2082621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গ্রামিণ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সাংস্কৃতি</a:t>
            </a:r>
            <a:endParaRPr lang="en-US" sz="3200" dirty="0"/>
          </a:p>
        </p:txBody>
      </p:sp>
      <p:pic>
        <p:nvPicPr>
          <p:cNvPr id="3" name="Picture 7" descr="F:\Agriculture 6-9\৫ কনন্টেণ্ট এখানে শ্রেনী৬ও ৭\Agriculture picture\agriculture\seven2\6963012124_41351b7184_b.jpg"/>
          <p:cNvPicPr>
            <a:picLocks noChangeAspect="1" noChangeArrowheads="1"/>
          </p:cNvPicPr>
          <p:nvPr/>
        </p:nvPicPr>
        <p:blipFill rotWithShape="1">
          <a:blip r:embed="rId5" cstate="email">
            <a:clrChange>
              <a:clrFrom>
                <a:srgbClr val="0E2F10"/>
              </a:clrFrom>
              <a:clrTo>
                <a:srgbClr val="0E2F1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646" b="24998"/>
          <a:stretch/>
        </p:blipFill>
        <p:spPr bwMode="auto">
          <a:xfrm>
            <a:off x="838200" y="3342722"/>
            <a:ext cx="7159711" cy="24338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345910" y="2438400"/>
            <a:ext cx="420678" cy="659277"/>
            <a:chOff x="3294374" y="1827822"/>
            <a:chExt cx="625890" cy="659277"/>
          </a:xfrm>
        </p:grpSpPr>
        <p:sp>
          <p:nvSpPr>
            <p:cNvPr id="11" name="Right Arrow 10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12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828800" y="1752600"/>
            <a:ext cx="2077813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latin typeface="NikoshBAN" pitchFamily="2" charset="0"/>
                <a:cs typeface="NikoshBAN" pitchFamily="2" charset="0"/>
              </a:rPr>
              <a:t>ভাষার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atin typeface="NikoshBAN" pitchFamily="2" charset="0"/>
                <a:cs typeface="NikoshBAN" pitchFamily="2" charset="0"/>
              </a:rPr>
              <a:t>জয়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5181600" y="990600"/>
            <a:ext cx="3804247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কৃষিসহ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পেশার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বিকাশ</a:t>
            </a:r>
            <a:endParaRPr lang="en-US" sz="3200" b="1" dirty="0"/>
          </a:p>
        </p:txBody>
      </p:sp>
      <p:sp>
        <p:nvSpPr>
          <p:cNvPr id="21" name="Rectangle 20"/>
          <p:cNvSpPr/>
          <p:nvPr/>
        </p:nvSpPr>
        <p:spPr>
          <a:xfrm>
            <a:off x="231465" y="1019855"/>
            <a:ext cx="4111935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বাঙালি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জাতীয়তাবোধ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প্রবল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হয়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80982" y="6085922"/>
            <a:ext cx="442941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গ্রামিণ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সাংস্কৃতির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উপরিকাঠামোতে</a:t>
            </a:r>
            <a:endParaRPr lang="en-US" sz="32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4499107" y="990600"/>
            <a:ext cx="424526" cy="2031014"/>
            <a:chOff x="3294374" y="1827822"/>
            <a:chExt cx="625890" cy="659277"/>
          </a:xfrm>
        </p:grpSpPr>
        <p:sp>
          <p:nvSpPr>
            <p:cNvPr id="25" name="Right Arrow 24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26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53200" y="1794742"/>
            <a:ext cx="424526" cy="1235911"/>
            <a:chOff x="3294374" y="1827822"/>
            <a:chExt cx="625890" cy="659277"/>
          </a:xfrm>
        </p:grpSpPr>
        <p:sp>
          <p:nvSpPr>
            <p:cNvPr id="28" name="Right Arrow 27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29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38200" y="1790461"/>
            <a:ext cx="424526" cy="1244474"/>
            <a:chOff x="3294374" y="1827822"/>
            <a:chExt cx="625890" cy="659277"/>
          </a:xfrm>
        </p:grpSpPr>
        <p:sp>
          <p:nvSpPr>
            <p:cNvPr id="31" name="Right Arrow 30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63449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  <p:bldP spid="34" grpId="1" animBg="1"/>
      <p:bldP spid="16" grpId="0" animBg="1"/>
      <p:bldP spid="17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8400" y="2743200"/>
            <a:ext cx="4114800" cy="914400"/>
            <a:chOff x="2590213" y="2511913"/>
            <a:chExt cx="1981785" cy="1811504"/>
          </a:xfrm>
        </p:grpSpPr>
        <p:sp>
          <p:nvSpPr>
            <p:cNvPr id="3" name="Oval 2"/>
            <p:cNvSpPr/>
            <p:nvPr/>
          </p:nvSpPr>
          <p:spPr>
            <a:xfrm>
              <a:off x="2590213" y="2511913"/>
              <a:ext cx="1981785" cy="18115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4" name="Oval 4"/>
            <p:cNvSpPr/>
            <p:nvPr/>
          </p:nvSpPr>
          <p:spPr>
            <a:xfrm>
              <a:off x="2880439" y="2777202"/>
              <a:ext cx="1401333" cy="1280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কৃষকের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সাংস্কৃতিক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জীবন</a:t>
              </a:r>
              <a:endParaRPr lang="en-US" sz="2800" b="1" kern="1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762690" y="359203"/>
            <a:ext cx="547631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জারি-সারি-ভাটিয়ালি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চর্চার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পাশাপাশি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146" name="Picture 2" descr="F:\Agriculture 6-9\৫ কনন্টেণ্ট এখানে শ্রেনী৬ও ৭\Agriculture picture\agriculture\EIGHT CLASS  new pic\lokooitijhyo_7_9389336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475285"/>
            <a:ext cx="1925301" cy="17919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Agriculture 6-9\৫ কনন্টেণ্ট এখানে শ্রেনী৬ও ৭\Agriculture picture\agriculture\Ruby picture\part-3\0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61285"/>
            <a:ext cx="1977874" cy="17919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Agriculture 6-9\৫ কনন্টেণ্ট এখানে শ্রেনী৬ও ৭\Agriculture picture\agriculture\Ruby picture\part-3\2112_5155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0364" y="2495075"/>
            <a:ext cx="1973579" cy="1772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Agriculture 6-9\৫ কনন্টেণ্ট এখানে শ্রেনী৬ও ৭\Agriculture picture\agriculture\class seven\bfb858bfe95a2739d2f7e9f43823cbe3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5560" y="4724400"/>
            <a:ext cx="1948383" cy="17630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143000" y="1143000"/>
            <a:ext cx="7051343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শ্রমিক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মধ্যবিত্তের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মনোজগতে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রবীন্দ্রনাথ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নজরুল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লালন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হাসন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রাজা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সুকান্ত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ব্যাপক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প্রভাব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ফেলে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438400" y="5273202"/>
            <a:ext cx="4114800" cy="897424"/>
            <a:chOff x="2590213" y="2511913"/>
            <a:chExt cx="1981785" cy="1811504"/>
          </a:xfrm>
        </p:grpSpPr>
        <p:sp>
          <p:nvSpPr>
            <p:cNvPr id="34" name="Oval 33"/>
            <p:cNvSpPr/>
            <p:nvPr/>
          </p:nvSpPr>
          <p:spPr>
            <a:xfrm>
              <a:off x="2590213" y="2511913"/>
              <a:ext cx="1981785" cy="18115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35" name="Oval 4"/>
            <p:cNvSpPr/>
            <p:nvPr/>
          </p:nvSpPr>
          <p:spPr>
            <a:xfrm>
              <a:off x="2880439" y="2777202"/>
              <a:ext cx="1401333" cy="12809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জনমানুষের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সাংস্কৃতিক</a:t>
              </a:r>
              <a:r>
                <a:rPr lang="en-US" sz="28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800" b="1" dirty="0" err="1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ভাবনা</a:t>
              </a:r>
              <a:endParaRPr lang="en-US" sz="2800" b="1" kern="1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733800" y="4114800"/>
            <a:ext cx="1524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মেলবন্ধন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10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89"/>
          <a:stretch/>
        </p:blipFill>
        <p:spPr bwMode="auto">
          <a:xfrm>
            <a:off x="3048000" y="990600"/>
            <a:ext cx="2998699" cy="22712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 rotWithShape="1">
          <a:blip r:embed="rId11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487"/>
          <a:stretch/>
        </p:blipFill>
        <p:spPr bwMode="auto">
          <a:xfrm>
            <a:off x="61414" y="1001974"/>
            <a:ext cx="2952750" cy="22598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1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40"/>
          <a:stretch/>
        </p:blipFill>
        <p:spPr bwMode="auto">
          <a:xfrm>
            <a:off x="6141950" y="990600"/>
            <a:ext cx="2925850" cy="22712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 rotWithShape="1">
          <a:blip r:embed="rId1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9766"/>
          <a:stretch/>
        </p:blipFill>
        <p:spPr bwMode="auto">
          <a:xfrm>
            <a:off x="186065" y="3505201"/>
            <a:ext cx="4361284" cy="296706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 rotWithShape="1">
          <a:blip r:embed="rId1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129"/>
          <a:stretch/>
        </p:blipFill>
        <p:spPr bwMode="auto">
          <a:xfrm>
            <a:off x="4724400" y="3505200"/>
            <a:ext cx="4290307" cy="29670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537789" y="160338"/>
            <a:ext cx="533176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সংক্রান্ত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চারণ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কবি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‘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খনার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বচন</a:t>
            </a:r>
            <a:r>
              <a:rPr lang="en-US" sz="36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’</a:t>
            </a:r>
            <a:endParaRPr lang="en-US" sz="36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8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97166" y="457200"/>
            <a:ext cx="2057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2057400"/>
            <a:ext cx="89154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দেশে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দ্রুত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অগ্রগতির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উল্লেখ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0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2866" y="438888"/>
            <a:ext cx="14097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447800"/>
            <a:ext cx="56388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সালে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বিশ্ববিদ্যালয়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স্থাপিত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667000"/>
            <a:ext cx="86106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গবেষণা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ধান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গবেষণা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ইন্সটিটিউট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স্থাপন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962400"/>
            <a:ext cx="8382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আসামের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খাদ্যগুদামের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খাদ্যশস্য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ব্রিটিশ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সরকার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স্থানান্তর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করেছিল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715000"/>
            <a:ext cx="8382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বাংলাদেশে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কয়টি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পূর্ণাঙ্গ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বিশ্ববিদ্যালয়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চালু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3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304800"/>
            <a:ext cx="20193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905000"/>
            <a:ext cx="86106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বিজ্ঞানীদের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অবদানপূর্বক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আধুনিকায়নে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আমাদের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জীবনধারার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পরিবর্তন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ব্যক্ত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:\class six chapter 2\agriculture\agriculture 1-11-15\The field of chemical fertilizer - Google %E0%A6%85%E0%A6%A8%E0%A7%81%E0%A6%B8%E0%A6%A8%E0%A7%8D%E0%A6%A7%E0%A6%BE%E0%A6%A8_files\blank_data_004\Beauty-Flower-Gardening-Ideas-Winsome-Garden-Ideas-Amazing-l.jpg"/>
          <p:cNvSpPr>
            <a:spLocks noChangeAspect="1" noChangeArrowheads="1"/>
          </p:cNvSpPr>
          <p:nvPr/>
        </p:nvSpPr>
        <p:spPr bwMode="auto">
          <a:xfrm>
            <a:off x="155575" y="-1790700"/>
            <a:ext cx="56292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74174" cy="6629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924054" y="3733800"/>
            <a:ext cx="32784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সকলকে</a:t>
            </a:r>
            <a:r>
              <a:rPr lang="en-US" sz="4800" b="1" cap="none" spc="0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none" spc="0" dirty="0" err="1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800" b="1" cap="none" spc="0" dirty="0">
              <a:ln w="1905"/>
              <a:solidFill>
                <a:srgbClr val="33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028" cy="6858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F:\Agriculture 6-9\৫ কনন্টেণ্ট এখানে শ্রেনী৬ও ৭\Agriculture picture\agriculture\EIGHT CLASS  new pic\Z0000-00014996M-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92762"/>
            <a:ext cx="6324600" cy="65896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96"/>
          <a:stretch/>
        </p:blipFill>
        <p:spPr bwMode="auto">
          <a:xfrm>
            <a:off x="76200" y="85893"/>
            <a:ext cx="8902413" cy="677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F:\Agriculture 6-9\৫ কনন্টেণ্ট এখানে শ্রেনী৬ও ৭\Agriculture picture\agriculture\EIGHT CLASS  new pic\1424177183_pam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2057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9751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0400" y="304800"/>
            <a:ext cx="27206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পাঠ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438400"/>
            <a:ext cx="83058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জীবন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সংস্কৃতি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আধুনিকায়ন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1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08234" y="228600"/>
            <a:ext cx="16257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45" y="2895600"/>
            <a:ext cx="8382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উন্নয়নে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ব্রিটিশ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সরকারের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গৃহীত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পদক্ষেপসমূহ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82" y="1905000"/>
            <a:ext cx="8382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NikoshBAN" pitchFamily="2" charset="0"/>
                <a:cs typeface="NikoshBAN" pitchFamily="2" charset="0"/>
              </a:rPr>
              <a:t>১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ব্রিটিশ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সরকারের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পোড়ামাটি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নীতি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তা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82" y="4267200"/>
            <a:ext cx="8382000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বিজ্ঞানী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গবেষকদের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অবদানপূর্বক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আধুনিকায়ন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1143000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97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griculture 6-9\৫ কনন্টেণ্ট এখানে শ্রেনী৬ও ৭\Agriculture picture\agriculture\6-8class agriculture picture\Hal-Pic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047"/>
          <a:stretch/>
        </p:blipFill>
        <p:spPr bwMode="auto">
          <a:xfrm>
            <a:off x="103909" y="797436"/>
            <a:ext cx="2473036" cy="1991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3145" y="797436"/>
            <a:ext cx="33528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প্রাচীনকাল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থেকেই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ছিল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মানুষের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অন্যতম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অবলম্বন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53145" y="1676403"/>
            <a:ext cx="36714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24200" y="1836003"/>
            <a:ext cx="23622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প্রাচীন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কৃষিতে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লেগেছে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আধুনিকতার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ছোঁয়া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692705" y="2590800"/>
            <a:ext cx="33425" cy="211222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1" name="Picture 3" descr="F:\Agriculture 6-9\৫ কনন্টেণ্ট এখানে শ্রেনী৬ও ৭\Agriculture picture\agriculture\seven2\21021586.cms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573822"/>
            <a:ext cx="2431410" cy="1885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Agriculture 6-9\৫ কনন্টেণ্ট এখানে শ্রেনী৬ও ৭\Agriculture picture\agriculture\seven2\2517816_orig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75" y="815574"/>
            <a:ext cx="2252826" cy="18416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Agriculture 6-9\৫ কনন্টেণ্ট এখানে শ্রেনী৬ও ৭\Agriculture picture\agriculture\class6 lesson3\51d7282a289a0-Untitled-1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782" y="4800600"/>
            <a:ext cx="2456696" cy="16616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Agriculture 6-9\৫ কনন্টেণ্ট এখানে শ্রেনী৬ও ৭\Agriculture picture\agriculture\class6 lesson3\agricultural-discs-250x2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4800600"/>
            <a:ext cx="2477478" cy="16616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Agriculture 6-9\৫ কনন্টেণ্ট এখানে শ্রেনী৬ও ৭\Agriculture picture\agriculture\class6 lesson3\rokimg_2111_72874.GIF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476311"/>
            <a:ext cx="1425720" cy="21188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14600" y="3361832"/>
            <a:ext cx="4191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আধুনিক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প্রযুক্তির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বয়ে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এনেছে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ব্যাপক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সাফল্য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806720" y="5486400"/>
            <a:ext cx="846425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486400" y="5486400"/>
            <a:ext cx="838200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2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62400" y="115147"/>
            <a:ext cx="19591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দ্বিতীয়</a:t>
            </a:r>
            <a:r>
              <a:rPr lang="en-US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cap="none" spc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বিশ্বযুদ্ধ</a:t>
            </a:r>
            <a:endParaRPr lang="en-US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F:\Agriculture 6-9\৫ কনন্টেণ্ট এখানে শ্রেনী৬ও ৭\Agriculture picture\agriculture\EIGHT CLASS  new pic\0,,18416752_303,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34424"/>
            <a:ext cx="8317665" cy="57949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34424"/>
            <a:ext cx="8317665" cy="578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834425"/>
            <a:ext cx="2630340" cy="18325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26265" y="115147"/>
            <a:ext cx="78486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দ্বিতীয়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বিশ্বযুদ্ধকালে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দুর্বিষহ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দুর্ভিক্ষে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মানুষ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মারা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35697" y="0"/>
            <a:ext cx="37449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দ্বিতীয়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বিশ্বযুদ্ধ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চলাকালীন</a:t>
            </a:r>
            <a:endParaRPr lang="en-US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79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0786"/>
            <a:ext cx="9146475" cy="61472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F:\Agriculture 6-9\৫ কনন্টেণ্ট এখানে শ্রেনী৬ও ৭\Agriculture picture\agriculture\EIGHT CLASS  new pic\saj-3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114" y="1077218"/>
            <a:ext cx="8929370" cy="56283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069484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আসামের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খাদ্যগুদামের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খাদ্যশস্য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পশ্চিমে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স্থানান্তর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করেছিল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নতুবা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ধ্বংস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করেছিল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এটাই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পোড়া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নীতি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114" y="246221"/>
            <a:ext cx="8381999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দ্বিতীয়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বিশ্বযুদ্ধে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জাপানি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সেনাদের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হাতে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ধরা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পড়ার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ভয়ে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------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22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griculture 6-9\৫ কনন্টেণ্ট এখানে শ্রেনী৬ও ৭\Agriculture picture\agriculture\EIGHT CLASS  new pic\0,,18416752_303,00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18" y="1350595"/>
            <a:ext cx="8691046" cy="54312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505200"/>
            <a:ext cx="872836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ঐ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বৃটিশ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সরকার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যুগান্তকারী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সিদ্ধান্ত</a:t>
            </a:r>
            <a:r>
              <a:rPr lang="en-US" sz="4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latin typeface="NikoshBAN" pitchFamily="2" charset="0"/>
                <a:cs typeface="NikoshBAN" pitchFamily="2" charset="0"/>
              </a:rPr>
              <a:t>নেয়ঃ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9598" y="144959"/>
            <a:ext cx="4634602" cy="7694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400" b="1" dirty="0" err="1">
                <a:latin typeface="NikoshBAN" pitchFamily="2" charset="0"/>
                <a:cs typeface="NikoshBAN" pitchFamily="2" charset="0"/>
              </a:rPr>
              <a:t>মহাযুদ্ধে</a:t>
            </a:r>
            <a:r>
              <a:rPr lang="en-US" sz="4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atin typeface="NikoshBAN" pitchFamily="2" charset="0"/>
                <a:cs typeface="NikoshBAN" pitchFamily="2" charset="0"/>
              </a:rPr>
              <a:t>দুর্বল</a:t>
            </a:r>
            <a:r>
              <a:rPr lang="en-US" sz="4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atin typeface="NikoshBAN" pitchFamily="2" charset="0"/>
                <a:cs typeface="NikoshBAN" pitchFamily="2" charset="0"/>
              </a:rPr>
              <a:t>হয়ে</a:t>
            </a:r>
            <a:r>
              <a:rPr lang="en-US" sz="4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atin typeface="NikoshBAN" pitchFamily="2" charset="0"/>
                <a:cs typeface="NikoshBAN" pitchFamily="2" charset="0"/>
              </a:rPr>
              <a:t>পড়লে</a:t>
            </a:r>
            <a:r>
              <a:rPr lang="en-US" sz="4400" b="1" dirty="0">
                <a:latin typeface="NikoshBAN" pitchFamily="2" charset="0"/>
                <a:cs typeface="NikoshBAN" pitchFamily="2" charset="0"/>
              </a:rPr>
              <a:t> </a:t>
            </a:r>
            <a:endParaRPr lang="en-US" sz="4400" dirty="0"/>
          </a:p>
        </p:txBody>
      </p:sp>
      <p:pic>
        <p:nvPicPr>
          <p:cNvPr id="2051" name="Picture 3" descr="F:\Agriculture 6-9\৫ কনন্টেণ্ট এখানে শ্রেনী৬ও ৭\Agriculture picture\agriculture\EIGHT CLASS  new pic\Dhaka-Universit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18" y="1541772"/>
            <a:ext cx="5144282" cy="45542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2474148"/>
            <a:ext cx="3429000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কুমিল্লায়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ভেটেরিনারি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কলেজ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ঢাকা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বিশ্ববিদ্যালয়ে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অনুষদ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খুলে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ডিগ্রি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পর্যায়ের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চালুর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558225"/>
            <a:ext cx="895428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পাকিস্তান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আমলে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১৯৬১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সালে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বিশ্ববিদ্যালয়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স্থাপন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4" descr="F:\Agriculture 6-9\৫ কনন্টেণ্ট এখানে শ্রেনী৬ও ৭\Agriculture picture\agriculture\6-8class agriculture picture\bangladesh_agriculture_university_bau_screenshot_by_saifu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30" t="34088" r="23413" b="7802"/>
          <a:stretch/>
        </p:blipFill>
        <p:spPr bwMode="auto">
          <a:xfrm>
            <a:off x="152400" y="2819400"/>
            <a:ext cx="8728364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Agriculture 6-9\৫ কনন্টেণ্ট এখানে শ্রেনী৬ও ৭\Agriculture picture\agriculture\6-8class agriculture picture\bangladesh_agriculture_university_bau_screenshot_by_saifu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5972"/>
          <a:stretch/>
        </p:blipFill>
        <p:spPr bwMode="auto">
          <a:xfrm>
            <a:off x="76200" y="1496068"/>
            <a:ext cx="8728364" cy="132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5401" y="2971800"/>
            <a:ext cx="69342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বর্তমানে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4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latin typeface="NikoshBAN" pitchFamily="2" charset="0"/>
                <a:cs typeface="NikoshBAN" pitchFamily="2" charset="0"/>
              </a:rPr>
              <a:t>শিক্ষাব্যবস্থায়</a:t>
            </a:r>
            <a:endParaRPr lang="en-US" sz="4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4" descr="F:\Agriculture 6-9\৫ কনন্টেণ্ট এখানে শ্রেনী৬ও ৭\Agriculture picture\agriculture\6-8class agriculture picture\bangladesh_agriculture_university_bau_screenshot_by_saiful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832" t="34088" r="23413" b="15932"/>
          <a:stretch/>
        </p:blipFill>
        <p:spPr bwMode="auto">
          <a:xfrm>
            <a:off x="3424619" y="2421835"/>
            <a:ext cx="2560713" cy="2182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 rot="5400000">
            <a:off x="5848733" y="3373755"/>
            <a:ext cx="824385" cy="659277"/>
            <a:chOff x="3294374" y="1827822"/>
            <a:chExt cx="625890" cy="659277"/>
          </a:xfrm>
        </p:grpSpPr>
        <p:sp>
          <p:nvSpPr>
            <p:cNvPr id="16" name="Right Arrow 15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17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grpSp>
        <p:nvGrpSpPr>
          <p:cNvPr id="18" name="Group 17"/>
          <p:cNvGrpSpPr/>
          <p:nvPr/>
        </p:nvGrpSpPr>
        <p:grpSpPr>
          <a:xfrm rot="10800000">
            <a:off x="4466310" y="1769711"/>
            <a:ext cx="625890" cy="659277"/>
            <a:chOff x="3294374" y="1827822"/>
            <a:chExt cx="625890" cy="659277"/>
          </a:xfrm>
        </p:grpSpPr>
        <p:sp>
          <p:nvSpPr>
            <p:cNvPr id="19" name="Right Arrow 18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20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25252" y="609600"/>
            <a:ext cx="2835780" cy="1100236"/>
            <a:chOff x="6019807" y="2590794"/>
            <a:chExt cx="1643642" cy="800802"/>
          </a:xfrm>
          <a:scene3d>
            <a:camera prst="orthographicFront"/>
            <a:lightRig rig="threePt" dir="t"/>
          </a:scene3d>
        </p:grpSpPr>
        <p:sp>
          <p:nvSpPr>
            <p:cNvPr id="25" name="Oval 24"/>
            <p:cNvSpPr/>
            <p:nvPr/>
          </p:nvSpPr>
          <p:spPr>
            <a:xfrm>
              <a:off x="6019807" y="2590794"/>
              <a:ext cx="1643642" cy="800802"/>
            </a:xfrm>
            <a:prstGeom prst="ellipse">
              <a:avLst/>
            </a:prstGeom>
            <a:sp3d>
              <a:bevelT prst="slope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26" name="Oval 4"/>
            <p:cNvSpPr/>
            <p:nvPr/>
          </p:nvSpPr>
          <p:spPr>
            <a:xfrm>
              <a:off x="6260513" y="2708069"/>
              <a:ext cx="1162230" cy="5662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latin typeface="NikoshBAN" pitchFamily="2" charset="0"/>
                  <a:cs typeface="NikoshBAN" pitchFamily="2" charset="0"/>
                </a:rPr>
                <a:t>৪ </a:t>
              </a:r>
              <a:r>
                <a:rPr lang="en-US" sz="2400" b="1" dirty="0" err="1" smtClean="0">
                  <a:latin typeface="NikoshBAN" pitchFamily="2" charset="0"/>
                  <a:cs typeface="NikoshBAN" pitchFamily="2" charset="0"/>
                </a:rPr>
                <a:t>টি</a:t>
              </a:r>
              <a:r>
                <a:rPr lang="en-US" sz="2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dirty="0" err="1" smtClean="0">
                  <a:latin typeface="NikoshBAN" pitchFamily="2" charset="0"/>
                  <a:cs typeface="NikoshBAN" pitchFamily="2" charset="0"/>
                </a:rPr>
                <a:t>পূর্ণাঙ্গ</a:t>
              </a:r>
              <a:r>
                <a:rPr lang="en-US" sz="2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dirty="0" err="1" smtClean="0">
                  <a:latin typeface="NikoshBAN" pitchFamily="2" charset="0"/>
                  <a:cs typeface="NikoshBAN" pitchFamily="2" charset="0"/>
                </a:rPr>
                <a:t>কৃষি</a:t>
              </a:r>
              <a:r>
                <a:rPr lang="en-US" sz="2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dirty="0" err="1" smtClean="0">
                  <a:latin typeface="NikoshBAN" pitchFamily="2" charset="0"/>
                  <a:cs typeface="NikoshBAN" pitchFamily="2" charset="0"/>
                </a:rPr>
                <a:t>বিশ্ববিদ্যালয়</a:t>
              </a:r>
              <a:endParaRPr lang="en-US" sz="24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64259" y="3146835"/>
            <a:ext cx="2808232" cy="1043505"/>
            <a:chOff x="6019807" y="2590794"/>
            <a:chExt cx="1643642" cy="800802"/>
          </a:xfrm>
          <a:scene3d>
            <a:camera prst="orthographicFront"/>
            <a:lightRig rig="threePt" dir="t"/>
          </a:scene3d>
        </p:grpSpPr>
        <p:sp>
          <p:nvSpPr>
            <p:cNvPr id="28" name="Oval 27"/>
            <p:cNvSpPr/>
            <p:nvPr/>
          </p:nvSpPr>
          <p:spPr>
            <a:xfrm>
              <a:off x="6019807" y="2590794"/>
              <a:ext cx="1643642" cy="800802"/>
            </a:xfrm>
            <a:prstGeom prst="ellipse">
              <a:avLst/>
            </a:prstGeom>
            <a:sp3d>
              <a:bevelT prst="slope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29" name="Oval 4"/>
            <p:cNvSpPr/>
            <p:nvPr/>
          </p:nvSpPr>
          <p:spPr>
            <a:xfrm>
              <a:off x="6260513" y="2708069"/>
              <a:ext cx="1162230" cy="5662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latin typeface="NikoshBAN" pitchFamily="2" charset="0"/>
                  <a:cs typeface="NikoshBAN" pitchFamily="2" charset="0"/>
                </a:rPr>
                <a:t>১</a:t>
              </a:r>
              <a:r>
                <a:rPr lang="en-US" sz="2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dirty="0" err="1" smtClean="0">
                  <a:latin typeface="NikoshBAN" pitchFamily="2" charset="0"/>
                  <a:cs typeface="NikoshBAN" pitchFamily="2" charset="0"/>
                </a:rPr>
                <a:t>টি</a:t>
              </a:r>
              <a:r>
                <a:rPr lang="en-US" sz="2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dirty="0" err="1" smtClean="0">
                  <a:latin typeface="NikoshBAN" pitchFamily="2" charset="0"/>
                  <a:cs typeface="NikoshBAN" pitchFamily="2" charset="0"/>
                </a:rPr>
                <a:t>পূর্ণাঙ্গ</a:t>
              </a:r>
              <a:r>
                <a:rPr lang="en-US" sz="2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dirty="0" err="1" smtClean="0">
                  <a:latin typeface="NikoshBAN" pitchFamily="2" charset="0"/>
                  <a:cs typeface="NikoshBAN" pitchFamily="2" charset="0"/>
                </a:rPr>
                <a:t>ভেটেরিনারি</a:t>
              </a:r>
              <a:r>
                <a:rPr lang="en-US" sz="2400" b="1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dirty="0" err="1" smtClean="0">
                  <a:latin typeface="NikoshBAN" pitchFamily="2" charset="0"/>
                  <a:cs typeface="NikoshBAN" pitchFamily="2" charset="0"/>
                </a:rPr>
                <a:t>বিশ্ববিদ্যালয়</a:t>
              </a:r>
              <a:endParaRPr lang="en-US" sz="24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 rot="5400000" flipV="1">
            <a:off x="2735055" y="3208287"/>
            <a:ext cx="625890" cy="609600"/>
            <a:chOff x="3294374" y="1827822"/>
            <a:chExt cx="625890" cy="659277"/>
          </a:xfrm>
        </p:grpSpPr>
        <p:sp>
          <p:nvSpPr>
            <p:cNvPr id="34" name="Right Arrow 33"/>
            <p:cNvSpPr/>
            <p:nvPr/>
          </p:nvSpPr>
          <p:spPr>
            <a:xfrm rot="16271496">
              <a:off x="3277680" y="1844516"/>
              <a:ext cx="659277" cy="625890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</p:sp>
        <p:sp>
          <p:nvSpPr>
            <p:cNvPr id="35" name="Right Arrow 4"/>
            <p:cNvSpPr/>
            <p:nvPr/>
          </p:nvSpPr>
          <p:spPr>
            <a:xfrm rot="16271496">
              <a:off x="3369611" y="2063557"/>
              <a:ext cx="471510" cy="3755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0708" y="2574235"/>
            <a:ext cx="2466049" cy="1997765"/>
            <a:chOff x="6019807" y="2590794"/>
            <a:chExt cx="1643642" cy="800802"/>
          </a:xfrm>
          <a:scene3d>
            <a:camera prst="orthographicFront"/>
            <a:lightRig rig="threePt" dir="t"/>
          </a:scene3d>
        </p:grpSpPr>
        <p:sp>
          <p:nvSpPr>
            <p:cNvPr id="37" name="Oval 36"/>
            <p:cNvSpPr/>
            <p:nvPr/>
          </p:nvSpPr>
          <p:spPr>
            <a:xfrm>
              <a:off x="6019807" y="2590794"/>
              <a:ext cx="1643642" cy="800802"/>
            </a:xfrm>
            <a:prstGeom prst="ellipse">
              <a:avLst/>
            </a:prstGeom>
            <a:sp3d>
              <a:bevelT prst="slope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38" name="Oval 4"/>
            <p:cNvSpPr/>
            <p:nvPr/>
          </p:nvSpPr>
          <p:spPr>
            <a:xfrm>
              <a:off x="6260513" y="2708069"/>
              <a:ext cx="1162230" cy="56625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err="1" smtClean="0">
                  <a:latin typeface="NikoshBAN" pitchFamily="2" charset="0"/>
                  <a:cs typeface="NikoshBAN" pitchFamily="2" charset="0"/>
                </a:rPr>
                <a:t>সকল</a:t>
              </a:r>
              <a:r>
                <a:rPr lang="en-US" sz="2400" b="1" kern="1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kern="1200" dirty="0" err="1" smtClean="0">
                  <a:latin typeface="NikoshBAN" pitchFamily="2" charset="0"/>
                  <a:cs typeface="NikoshBAN" pitchFamily="2" charset="0"/>
                </a:rPr>
                <a:t>বিজ্ঞান</a:t>
              </a:r>
              <a:r>
                <a:rPr lang="en-US" sz="2400" b="1" kern="1200" dirty="0" smtClean="0">
                  <a:latin typeface="NikoshBAN" pitchFamily="2" charset="0"/>
                  <a:cs typeface="NikoshBAN" pitchFamily="2" charset="0"/>
                </a:rPr>
                <a:t> ও </a:t>
              </a:r>
              <a:r>
                <a:rPr lang="en-US" sz="2400" b="1" kern="1200" dirty="0" err="1" smtClean="0">
                  <a:latin typeface="NikoshBAN" pitchFamily="2" charset="0"/>
                  <a:cs typeface="NikoshBAN" pitchFamily="2" charset="0"/>
                </a:rPr>
                <a:t>প্রযুক্তি</a:t>
              </a:r>
              <a:r>
                <a:rPr lang="en-US" sz="2400" b="1" kern="1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kern="1200" dirty="0" err="1" smtClean="0">
                  <a:latin typeface="NikoshBAN" pitchFamily="2" charset="0"/>
                  <a:cs typeface="NikoshBAN" pitchFamily="2" charset="0"/>
                </a:rPr>
                <a:t>বিশ্ববিদ্যালয়ে</a:t>
              </a:r>
              <a:r>
                <a:rPr lang="en-US" sz="2400" b="1" kern="1200" dirty="0" smtClean="0">
                  <a:latin typeface="NikoshBAN" pitchFamily="2" charset="0"/>
                  <a:cs typeface="NikoshBAN" pitchFamily="2" charset="0"/>
                </a:rPr>
                <a:t>  </a:t>
              </a:r>
              <a:r>
                <a:rPr lang="en-US" sz="2400" b="1" kern="1200" dirty="0" err="1" smtClean="0">
                  <a:latin typeface="NikoshBAN" pitchFamily="2" charset="0"/>
                  <a:cs typeface="NikoshBAN" pitchFamily="2" charset="0"/>
                </a:rPr>
                <a:t>কৃষিবিজ্ঞান</a:t>
              </a:r>
              <a:r>
                <a:rPr lang="en-US" sz="2400" b="1" kern="1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kern="1200" dirty="0" err="1" smtClean="0">
                  <a:latin typeface="NikoshBAN" pitchFamily="2" charset="0"/>
                  <a:cs typeface="NikoshBAN" pitchFamily="2" charset="0"/>
                </a:rPr>
                <a:t>চালু</a:t>
              </a:r>
              <a:r>
                <a:rPr lang="en-US" sz="2400" b="1" kern="1200" dirty="0" smtClean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en-US" sz="2400" b="1" kern="1200" dirty="0" err="1" smtClean="0">
                  <a:latin typeface="NikoshBAN" pitchFamily="2" charset="0"/>
                  <a:cs typeface="NikoshBAN" pitchFamily="2" charset="0"/>
                </a:rPr>
                <a:t>রয়েছে</a:t>
              </a:r>
              <a:r>
                <a:rPr lang="en-US" sz="2400" b="1" kern="1200" dirty="0" smtClean="0">
                  <a:latin typeface="NikoshBAN" pitchFamily="2" charset="0"/>
                  <a:cs typeface="NikoshBAN" pitchFamily="2" charset="0"/>
                </a:rPr>
                <a:t>।</a:t>
              </a:r>
              <a:endParaRPr lang="en-US" sz="2400" b="1" kern="12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17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2780</TotalTime>
  <Words>1091</Words>
  <Application>Microsoft Office PowerPoint</Application>
  <PresentationFormat>On-screen Show (4:3)</PresentationFormat>
  <Paragraphs>145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Neo</dc:creator>
  <cp:lastModifiedBy>User</cp:lastModifiedBy>
  <cp:revision>193</cp:revision>
  <dcterms:created xsi:type="dcterms:W3CDTF">2006-08-16T00:00:00Z</dcterms:created>
  <dcterms:modified xsi:type="dcterms:W3CDTF">2016-10-18T06:55:03Z</dcterms:modified>
</cp:coreProperties>
</file>